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76424"/>
  </p:normalViewPr>
  <p:slideViewPr>
    <p:cSldViewPr snapToGrid="0" snapToObjects="1">
      <p:cViewPr>
        <p:scale>
          <a:sx n="85" d="100"/>
          <a:sy n="85" d="100"/>
        </p:scale>
        <p:origin x="159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5092A3-30D6-9447-B4D2-52BF5DE2536A}" type="datetimeFigureOut">
              <a:rPr lang="en-US" smtClean="0"/>
              <a:t>11/6/22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D08FE1-917A-A049-9015-0075561CD751}" type="slidenum">
              <a:rPr lang="en-US" smtClean="0"/>
              <a:t>‹#›</a:t>
            </a:fld>
            <a:endParaRPr lang="en-US"/>
          </a:p>
        </p:txBody>
      </p:sp>
    </p:spTree>
    <p:extLst>
      <p:ext uri="{BB962C8B-B14F-4D97-AF65-F5344CB8AC3E}">
        <p14:creationId xmlns:p14="http://schemas.microsoft.com/office/powerpoint/2010/main" val="792146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construction of the Keystone XL (KXL) pipeline has been one of the most controversial issues over the last ten years. The company leaders wanted to expand their operations by creating a 1209 mile pipeline running from Alberta to Nebraska through South Dakota (</a:t>
            </a:r>
            <a:r>
              <a:rPr lang="en-US" sz="1200" kern="1200" dirty="0" err="1">
                <a:solidFill>
                  <a:schemeClr val="tx1"/>
                </a:solidFill>
                <a:effectLst/>
                <a:latin typeface="+mn-lt"/>
                <a:ea typeface="+mn-ea"/>
                <a:cs typeface="+mn-cs"/>
              </a:rPr>
              <a:t>Denchak</a:t>
            </a:r>
            <a:r>
              <a:rPr lang="en-US" sz="1200" kern="1200" dirty="0">
                <a:solidFill>
                  <a:schemeClr val="tx1"/>
                </a:solidFill>
                <a:effectLst/>
                <a:latin typeface="+mn-lt"/>
                <a:ea typeface="+mn-ea"/>
                <a:cs typeface="+mn-cs"/>
              </a:rPr>
              <a:t>, 2021). The new development would assist in transporting crude and tar sand oils faster. The organization hoped to increase its output to about 168 billion barrels of crude oil and 83000 barrels per day. The economic benefits of the project were undeniable for the company and the public. The construction and the management of the pipeline would require much workforce, employing the citizens of the affected regions. However, the Obama administration denied the company the necessary permission to build and operate the pipeline owing to the many environmental problems arising from the transportation of dirty oil. The company leadership spent over 720 million dollars lobbying the support of Congress, and the Trump administration reversed the order giving Keystone the authority to continue in the construction. President Biden rescinded the order on his first day in office. I support the project's cancellation because its purported economic gain cannot cover the environmental degradation it would have caused. </a:t>
            </a:r>
          </a:p>
          <a:p>
            <a:endParaRPr lang="en-US" dirty="0"/>
          </a:p>
        </p:txBody>
      </p:sp>
      <p:sp>
        <p:nvSpPr>
          <p:cNvPr id="4" name="Slide Number Placeholder 3"/>
          <p:cNvSpPr>
            <a:spLocks noGrp="1"/>
          </p:cNvSpPr>
          <p:nvPr>
            <p:ph type="sldNum" sz="quarter" idx="5"/>
          </p:nvPr>
        </p:nvSpPr>
        <p:spPr/>
        <p:txBody>
          <a:bodyPr/>
          <a:lstStyle/>
          <a:p>
            <a:fld id="{85D08FE1-917A-A049-9015-0075561CD751}" type="slidenum">
              <a:rPr lang="en-US" smtClean="0"/>
              <a:t>2</a:t>
            </a:fld>
            <a:endParaRPr lang="en-US"/>
          </a:p>
        </p:txBody>
      </p:sp>
    </p:spTree>
    <p:extLst>
      <p:ext uri="{BB962C8B-B14F-4D97-AF65-F5344CB8AC3E}">
        <p14:creationId xmlns:p14="http://schemas.microsoft.com/office/powerpoint/2010/main" val="3496701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KXL project was unsustainable. It was based on an unfair trade-off between ecosystem continuity and financial benefits. The pipeline threatened the ecological unit, climate, safe water sources, public health, and the national commitment to reduce dirty energy use. A reliable economic-environmental trade-off must take into account all the possible implications of an activity. De Neve and Sachs (2020) argue that sustainable development includes economic and environmental stewardship and social equity. The project would only have benefitted the organization by expanding its competitive advantage while destroying the natural environment. Right from the construction and installation of the pipes, much damage was being done to the environment, risking the public's health. An ideal cost-benefit analysis accounts for all the expenditures involved in the project. The decision by President Biden prevented further damage to agricultural land and the destruction of water bodies. The pipeline was supposed to pass through significant sources of safe water in the United States and Canada. The spillage of dirty oil in such vital areas could have devastating effects on human, plant, and animal life. The order serves the larger public as opposed to a small group of financially motivated individuals. </a:t>
            </a:r>
          </a:p>
          <a:p>
            <a:endParaRPr lang="en-US" dirty="0"/>
          </a:p>
        </p:txBody>
      </p:sp>
      <p:sp>
        <p:nvSpPr>
          <p:cNvPr id="4" name="Slide Number Placeholder 3"/>
          <p:cNvSpPr>
            <a:spLocks noGrp="1"/>
          </p:cNvSpPr>
          <p:nvPr>
            <p:ph type="sldNum" sz="quarter" idx="5"/>
          </p:nvPr>
        </p:nvSpPr>
        <p:spPr/>
        <p:txBody>
          <a:bodyPr/>
          <a:lstStyle/>
          <a:p>
            <a:fld id="{85D08FE1-917A-A049-9015-0075561CD751}" type="slidenum">
              <a:rPr lang="en-US" smtClean="0"/>
              <a:t>3</a:t>
            </a:fld>
            <a:endParaRPr lang="en-US"/>
          </a:p>
        </p:txBody>
      </p:sp>
    </p:spTree>
    <p:extLst>
      <p:ext uri="{BB962C8B-B14F-4D97-AF65-F5344CB8AC3E}">
        <p14:creationId xmlns:p14="http://schemas.microsoft.com/office/powerpoint/2010/main" val="2130682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implementation of the KXL project would endanger environmental and public health. The people living in areas where the pipeline passes would risk developing chronic illnesses arising from spillage. Similar events have happened in the company, the most memorable being the spill in North Dakota. Leakages of tar sand oil would be devastating considering the product's density, corrosive nature, and acidity. The ecosystem provides essential services to humanity, namely regulation, material provision, and non-material provisions (</a:t>
            </a:r>
            <a:r>
              <a:rPr lang="en-US" dirty="0" err="1"/>
              <a:t>Polasky</a:t>
            </a:r>
            <a:r>
              <a:rPr lang="en-US" dirty="0"/>
              <a:t> et al., 2019). It helps in drinking water purification, absorption of waste, food production, and recreation. The public would have incurred high costs without compensation to allow the operations of the pipeline. </a:t>
            </a:r>
            <a:r>
              <a:rPr lang="en-US" dirty="0" err="1"/>
              <a:t>Polasky</a:t>
            </a:r>
            <a:r>
              <a:rPr lang="en-US" dirty="0"/>
              <a:t> et al. (2019) indicate that the natural capital value should be appropriately measured before making a trade-off between environmental and economic benefits. The president's order considers the social cost of the project, making it the ideal decision. </a:t>
            </a:r>
          </a:p>
        </p:txBody>
      </p:sp>
      <p:sp>
        <p:nvSpPr>
          <p:cNvPr id="4" name="Slide Number Placeholder 3"/>
          <p:cNvSpPr>
            <a:spLocks noGrp="1"/>
          </p:cNvSpPr>
          <p:nvPr>
            <p:ph type="sldNum" sz="quarter" idx="5"/>
          </p:nvPr>
        </p:nvSpPr>
        <p:spPr/>
        <p:txBody>
          <a:bodyPr/>
          <a:lstStyle/>
          <a:p>
            <a:fld id="{85D08FE1-917A-A049-9015-0075561CD751}" type="slidenum">
              <a:rPr lang="en-US" smtClean="0"/>
              <a:t>4</a:t>
            </a:fld>
            <a:endParaRPr lang="en-US"/>
          </a:p>
        </p:txBody>
      </p:sp>
    </p:spTree>
    <p:extLst>
      <p:ext uri="{BB962C8B-B14F-4D97-AF65-F5344CB8AC3E}">
        <p14:creationId xmlns:p14="http://schemas.microsoft.com/office/powerpoint/2010/main" val="2915791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Besides leakages, efficient transportation would have resulted in excessive tar sand mining in Canada. The product sits under a forest, and extreme extraction could destroy the ecosystem and affect the natural control of the environment. Swami (2019) indicates that leaders should determine whether economic activities are on a sustainable path before implementing them. Sustainable economic activities ensure the recycling of all produced waste. Destroying the forest and the water source, the natural purifying agents, could have exposed citizens to devastating health effects. The exploitation of the minerals also presents a significant externality. </a:t>
            </a:r>
            <a:r>
              <a:rPr lang="en-US" sz="1200" kern="1200" dirty="0" err="1">
                <a:solidFill>
                  <a:schemeClr val="tx1"/>
                </a:solidFill>
                <a:effectLst/>
                <a:latin typeface="+mn-lt"/>
                <a:ea typeface="+mn-ea"/>
                <a:cs typeface="+mn-cs"/>
              </a:rPr>
              <a:t>Polasky</a:t>
            </a:r>
            <a:r>
              <a:rPr lang="en-US" sz="1200" kern="1200" dirty="0">
                <a:solidFill>
                  <a:schemeClr val="tx1"/>
                </a:solidFill>
                <a:effectLst/>
                <a:latin typeface="+mn-lt"/>
                <a:ea typeface="+mn-ea"/>
                <a:cs typeface="+mn-cs"/>
              </a:rPr>
              <a:t> et al. (2019) emphasize the need to allocate present resources without compromising future generations' ability to enjoy similar items. Transporting dirty oil via rail is very expensive, deterring many interested players from joining the market. An option of faster and cheaper transport via the pipeline would have increased demand for tar sand oil, degrading the environment. The energy company was not going to pay the social cost of natural capital loss and human life endangerment, making President Biden's decision necessary. </a:t>
            </a:r>
          </a:p>
        </p:txBody>
      </p:sp>
      <p:sp>
        <p:nvSpPr>
          <p:cNvPr id="4" name="Slide Number Placeholder 3"/>
          <p:cNvSpPr>
            <a:spLocks noGrp="1"/>
          </p:cNvSpPr>
          <p:nvPr>
            <p:ph type="sldNum" sz="quarter" idx="5"/>
          </p:nvPr>
        </p:nvSpPr>
        <p:spPr/>
        <p:txBody>
          <a:bodyPr/>
          <a:lstStyle/>
          <a:p>
            <a:fld id="{85D08FE1-917A-A049-9015-0075561CD751}" type="slidenum">
              <a:rPr lang="en-US" smtClean="0"/>
              <a:t>5</a:t>
            </a:fld>
            <a:endParaRPr lang="en-US"/>
          </a:p>
        </p:txBody>
      </p:sp>
    </p:spTree>
    <p:extLst>
      <p:ext uri="{BB962C8B-B14F-4D97-AF65-F5344CB8AC3E}">
        <p14:creationId xmlns:p14="http://schemas.microsoft.com/office/powerpoint/2010/main" val="869743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Pipelines have a lifetime after which they are supposed to be decommissioned. Removing the pipes from the environment in a safe manner is an expensive and risky practice. It affects the environment through pollution and land wastage. Zhang et al. (2019) highlight some examples of environmental effects associated with pipeline decomposition, namely contamination of aquifers, loss of natural vegetation and plants, solid waste depositions, soil degradation, and air and noise pollution. Preventing the pipeline's construction ensured that the society would not have to endure extra social costs during the decommissioning phase of the project. Research shows that oil spillage during this stage can have devastating effects on society. Tar sand leakages settle in water bodies and remain unnoticed for a long time. The pipeline was supposed to cross one of the primary water sources in Nebraska, the Ogallala aquifer. It provides irrigation water to 30% of the American population, and its contamination would have devastating effects on animals, plants, and human beings (</a:t>
            </a:r>
            <a:r>
              <a:rPr lang="en-US" sz="1200" kern="1200" dirty="0" err="1">
                <a:solidFill>
                  <a:schemeClr val="tx1"/>
                </a:solidFill>
                <a:effectLst/>
                <a:latin typeface="+mn-lt"/>
                <a:ea typeface="+mn-ea"/>
                <a:cs typeface="+mn-cs"/>
              </a:rPr>
              <a:t>Denchak</a:t>
            </a:r>
            <a:r>
              <a:rPr lang="en-US" sz="1200" kern="1200" dirty="0">
                <a:solidFill>
                  <a:schemeClr val="tx1"/>
                </a:solidFill>
                <a:effectLst/>
                <a:latin typeface="+mn-lt"/>
                <a:ea typeface="+mn-ea"/>
                <a:cs typeface="+mn-cs"/>
              </a:rPr>
              <a:t>, 2021). In such a situation, no compensation would be enough to internalize the externality. The social cost imposed on society by KXL would have been too grave to bear. </a:t>
            </a:r>
          </a:p>
          <a:p>
            <a:endParaRPr lang="en-US" dirty="0"/>
          </a:p>
        </p:txBody>
      </p:sp>
      <p:sp>
        <p:nvSpPr>
          <p:cNvPr id="4" name="Slide Number Placeholder 3"/>
          <p:cNvSpPr>
            <a:spLocks noGrp="1"/>
          </p:cNvSpPr>
          <p:nvPr>
            <p:ph type="sldNum" sz="quarter" idx="5"/>
          </p:nvPr>
        </p:nvSpPr>
        <p:spPr/>
        <p:txBody>
          <a:bodyPr/>
          <a:lstStyle/>
          <a:p>
            <a:fld id="{85D08FE1-917A-A049-9015-0075561CD751}" type="slidenum">
              <a:rPr lang="en-US" smtClean="0"/>
              <a:t>6</a:t>
            </a:fld>
            <a:endParaRPr lang="en-US"/>
          </a:p>
        </p:txBody>
      </p:sp>
    </p:spTree>
    <p:extLst>
      <p:ext uri="{BB962C8B-B14F-4D97-AF65-F5344CB8AC3E}">
        <p14:creationId xmlns:p14="http://schemas.microsoft.com/office/powerpoint/2010/main" val="1808967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cancellation of the project helped to correct the market failure created by oil companies. The United States' leadership is committed to reducing the use of harmful energy. The government aims at reducing its carbon footprint to fight climate change. An excessive introduction of tar sand oil in the market would have created a severe market failure in the region. Swami (2019) defines the concept as the inability to provide a socially optimal amount of goods. It could be due to mismanagement of common resources, monopolistic structures and challenges in allocation of property rights (Islam, 2019). The pipeline product would only serve a limited population at the expense of the entire society. He further indicates that price controls fail to regulate market failures when an overproduction of an item exists (Swami, 2019). The governing body would not have been able to prevent greenhouse gas (GHG) emitting products in favor of alternative energy if tar sand oil was allowed in the country in large quantities. Preventing the construction of the pipeline is one way of decoupling. Otero et al. (2020) define decoupling as using few resources to grow the Gross Domestic Product (GDP) of a country without destroying the environment. Encouraging the use of alternative energy by preventing excessive manufacturing of oil is an excellent decoupling mechanism. The strategy would restore market equilibrium without exploiting the ecosystem. </a:t>
            </a:r>
          </a:p>
          <a:p>
            <a:endParaRPr lang="en-US" dirty="0"/>
          </a:p>
        </p:txBody>
      </p:sp>
      <p:sp>
        <p:nvSpPr>
          <p:cNvPr id="4" name="Slide Number Placeholder 3"/>
          <p:cNvSpPr>
            <a:spLocks noGrp="1"/>
          </p:cNvSpPr>
          <p:nvPr>
            <p:ph type="sldNum" sz="quarter" idx="5"/>
          </p:nvPr>
        </p:nvSpPr>
        <p:spPr/>
        <p:txBody>
          <a:bodyPr/>
          <a:lstStyle/>
          <a:p>
            <a:fld id="{85D08FE1-917A-A049-9015-0075561CD751}" type="slidenum">
              <a:rPr lang="en-US" smtClean="0"/>
              <a:t>7</a:t>
            </a:fld>
            <a:endParaRPr lang="en-US"/>
          </a:p>
        </p:txBody>
      </p:sp>
    </p:spTree>
    <p:extLst>
      <p:ext uri="{BB962C8B-B14F-4D97-AF65-F5344CB8AC3E}">
        <p14:creationId xmlns:p14="http://schemas.microsoft.com/office/powerpoint/2010/main" val="460717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Climate change is a serious concern today. Research shows that ecosystem stewardship can correct the problem by reducing the emission of GHG (</a:t>
            </a:r>
            <a:r>
              <a:rPr lang="en-US" sz="1200" kern="1200" dirty="0" err="1">
                <a:solidFill>
                  <a:schemeClr val="tx1"/>
                </a:solidFill>
                <a:effectLst/>
                <a:latin typeface="+mn-lt"/>
                <a:ea typeface="+mn-ea"/>
                <a:cs typeface="+mn-cs"/>
              </a:rPr>
              <a:t>Malhi</a:t>
            </a:r>
            <a:r>
              <a:rPr lang="en-US" sz="1200" kern="1200" dirty="0">
                <a:solidFill>
                  <a:schemeClr val="tx1"/>
                </a:solidFill>
                <a:effectLst/>
                <a:latin typeface="+mn-lt"/>
                <a:ea typeface="+mn-ea"/>
                <a:cs typeface="+mn-cs"/>
              </a:rPr>
              <a:t> et al., 2020). Environmental issues are highly social and political, solvable via market liberalization and strong state regulation (Fairbrother, 2016). The KXL project presented a severe climate and environmental dilemma requiring the immediate actions of the government. Market liberalization was not an option in this case since such a policy would have led to the exploitation of irreplaceable natural resources. Allowing more people to construct pipelines hoping that increased competition would regulate the market places much strain on the environment. Strong state regulation was the most viable option to solve the Alberta pipeline problem and safeguard social wellbeing. Pricing provides weak stability in favor of technological optimism (Martin-</a:t>
            </a:r>
            <a:r>
              <a:rPr lang="en-US" sz="1200" kern="1200" dirty="0" err="1">
                <a:solidFill>
                  <a:schemeClr val="tx1"/>
                </a:solidFill>
                <a:effectLst/>
                <a:latin typeface="+mn-lt"/>
                <a:ea typeface="+mn-ea"/>
                <a:cs typeface="+mn-cs"/>
              </a:rPr>
              <a:t>Amouroux</a:t>
            </a:r>
            <a:r>
              <a:rPr lang="en-US" sz="1200" kern="1200" dirty="0">
                <a:solidFill>
                  <a:schemeClr val="tx1"/>
                </a:solidFill>
                <a:effectLst/>
                <a:latin typeface="+mn-lt"/>
                <a:ea typeface="+mn-ea"/>
                <a:cs typeface="+mn-cs"/>
              </a:rPr>
              <a:t> &amp; Patrick, 2020). Nevertheless, the world's danger due to global warming and climate change requires strict conservation efforts guaranteeing strong stability. The neoclassical standards of artificial capital replacing natural products do not apply in the case of KXL. The project’s destruction of the forest in Canada and water body contamination would have left irreplaceable damages. </a:t>
            </a:r>
          </a:p>
          <a:p>
            <a:endParaRPr lang="en-US" dirty="0"/>
          </a:p>
        </p:txBody>
      </p:sp>
      <p:sp>
        <p:nvSpPr>
          <p:cNvPr id="4" name="Slide Number Placeholder 3"/>
          <p:cNvSpPr>
            <a:spLocks noGrp="1"/>
          </p:cNvSpPr>
          <p:nvPr>
            <p:ph type="sldNum" sz="quarter" idx="5"/>
          </p:nvPr>
        </p:nvSpPr>
        <p:spPr/>
        <p:txBody>
          <a:bodyPr/>
          <a:lstStyle/>
          <a:p>
            <a:fld id="{85D08FE1-917A-A049-9015-0075561CD751}" type="slidenum">
              <a:rPr lang="en-US" smtClean="0"/>
              <a:t>8</a:t>
            </a:fld>
            <a:endParaRPr lang="en-US"/>
          </a:p>
        </p:txBody>
      </p:sp>
    </p:spTree>
    <p:extLst>
      <p:ext uri="{BB962C8B-B14F-4D97-AF65-F5344CB8AC3E}">
        <p14:creationId xmlns:p14="http://schemas.microsoft.com/office/powerpoint/2010/main" val="4191660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decision by President Biden to deny the construction of the KXL pipeline saved the ecosystem and human lives. The economic trade-offs upon which the project was based were unsustainable. The pipeline's construction would have contaminated significant water sources, endangering plant, animal, and human life. In addition, the project presented many externalities that could not be resolved through pricing or market liberalization. The issuance of a strong government directive ensured the government's commitment to protecting biodiversity and reducing harmful energy use. Leaders should take strong stands against economic activities with devastating implications on the natural environment. </a:t>
            </a:r>
          </a:p>
        </p:txBody>
      </p:sp>
      <p:sp>
        <p:nvSpPr>
          <p:cNvPr id="4" name="Slide Number Placeholder 3"/>
          <p:cNvSpPr>
            <a:spLocks noGrp="1"/>
          </p:cNvSpPr>
          <p:nvPr>
            <p:ph type="sldNum" sz="quarter" idx="5"/>
          </p:nvPr>
        </p:nvSpPr>
        <p:spPr/>
        <p:txBody>
          <a:bodyPr/>
          <a:lstStyle/>
          <a:p>
            <a:fld id="{85D08FE1-917A-A049-9015-0075561CD751}" type="slidenum">
              <a:rPr lang="en-US" smtClean="0"/>
              <a:t>9</a:t>
            </a:fld>
            <a:endParaRPr lang="en-US"/>
          </a:p>
        </p:txBody>
      </p:sp>
    </p:spTree>
    <p:extLst>
      <p:ext uri="{BB962C8B-B14F-4D97-AF65-F5344CB8AC3E}">
        <p14:creationId xmlns:p14="http://schemas.microsoft.com/office/powerpoint/2010/main" val="3795541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11/6/22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B0F98-ABD8-2A46-9E4F-69883B15253C}"/>
              </a:ext>
            </a:extLst>
          </p:cNvPr>
          <p:cNvSpPr>
            <a:spLocks noGrp="1"/>
          </p:cNvSpPr>
          <p:nvPr>
            <p:ph type="ctrTitle"/>
          </p:nvPr>
        </p:nvSpPr>
        <p:spPr>
          <a:xfrm>
            <a:off x="848353" y="1093304"/>
            <a:ext cx="9084364" cy="2301549"/>
          </a:xfrm>
        </p:spPr>
        <p:txBody>
          <a:bodyPr/>
          <a:lstStyle/>
          <a:p>
            <a:pPr algn="l"/>
            <a:r>
              <a:rPr lang="en-US" dirty="0"/>
              <a:t>Pipeline Problem in Alberta</a:t>
            </a:r>
          </a:p>
        </p:txBody>
      </p:sp>
      <p:sp>
        <p:nvSpPr>
          <p:cNvPr id="3" name="Subtitle 2">
            <a:extLst>
              <a:ext uri="{FF2B5EF4-FFF2-40B4-BE49-F238E27FC236}">
                <a16:creationId xmlns:a16="http://schemas.microsoft.com/office/drawing/2014/main" id="{86BA62FF-71AB-9849-8DD4-A398BC62E028}"/>
              </a:ext>
            </a:extLst>
          </p:cNvPr>
          <p:cNvSpPr>
            <a:spLocks noGrp="1"/>
          </p:cNvSpPr>
          <p:nvPr>
            <p:ph type="subTitle" idx="1"/>
          </p:nvPr>
        </p:nvSpPr>
        <p:spPr>
          <a:xfrm>
            <a:off x="3232836" y="5531904"/>
            <a:ext cx="8306634" cy="1096899"/>
          </a:xfrm>
        </p:spPr>
        <p:txBody>
          <a:bodyPr/>
          <a:lstStyle/>
          <a:p>
            <a:r>
              <a:rPr lang="en-US" dirty="0"/>
              <a:t>Z</a:t>
            </a:r>
            <a:r>
              <a:rPr lang="en-US" altLang="zh-CN" dirty="0"/>
              <a:t>huoheng Liu</a:t>
            </a:r>
          </a:p>
          <a:p>
            <a:r>
              <a:rPr lang="en-US" dirty="0"/>
              <a:t>V00895020</a:t>
            </a:r>
          </a:p>
        </p:txBody>
      </p:sp>
    </p:spTree>
    <p:extLst>
      <p:ext uri="{BB962C8B-B14F-4D97-AF65-F5344CB8AC3E}">
        <p14:creationId xmlns:p14="http://schemas.microsoft.com/office/powerpoint/2010/main" val="2717496134"/>
      </p:ext>
    </p:extLst>
  </p:cSld>
  <p:clrMapOvr>
    <a:masterClrMapping/>
  </p:clrMapOvr>
  <mc:AlternateContent xmlns:mc="http://schemas.openxmlformats.org/markup-compatibility/2006" xmlns:p14="http://schemas.microsoft.com/office/powerpoint/2010/main">
    <mc:Choice Requires="p14">
      <p:transition spd="slow" p14:dur="2000" advTm="7765"/>
    </mc:Choice>
    <mc:Fallback xmlns="">
      <p:transition spd="slow" advTm="7765"/>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BF535-6465-8243-95DA-1520C38F5AF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4DEE76D0-C385-0F42-B8F4-7E35CDF83748}"/>
              </a:ext>
            </a:extLst>
          </p:cNvPr>
          <p:cNvSpPr>
            <a:spLocks noGrp="1"/>
          </p:cNvSpPr>
          <p:nvPr>
            <p:ph idx="1"/>
          </p:nvPr>
        </p:nvSpPr>
        <p:spPr>
          <a:xfrm>
            <a:off x="677334" y="1545771"/>
            <a:ext cx="8596668" cy="4713305"/>
          </a:xfrm>
        </p:spPr>
        <p:txBody>
          <a:bodyPr>
            <a:normAutofit fontScale="62500" lnSpcReduction="20000"/>
          </a:bodyPr>
          <a:lstStyle/>
          <a:p>
            <a:r>
              <a:rPr lang="en-US" dirty="0" err="1"/>
              <a:t>Denchak</a:t>
            </a:r>
            <a:r>
              <a:rPr lang="en-US" dirty="0"/>
              <a:t>, M. (2021, January 20). </a:t>
            </a:r>
            <a:r>
              <a:rPr lang="en-US" i="1" dirty="0"/>
              <a:t>What is the Keystone XL pipeline?</a:t>
            </a:r>
            <a:r>
              <a:rPr lang="en-US" dirty="0"/>
              <a:t> NRDC. https://</a:t>
            </a:r>
            <a:r>
              <a:rPr lang="en-US" dirty="0" err="1"/>
              <a:t>www.nrdc.org</a:t>
            </a:r>
            <a:r>
              <a:rPr lang="en-US" dirty="0"/>
              <a:t>/stories/what-keystone-pipeline</a:t>
            </a:r>
          </a:p>
          <a:p>
            <a:r>
              <a:rPr lang="en-US" dirty="0"/>
              <a:t>Fairbrother, M. (2016). Externalities: Why environmental sociology should bring them in. </a:t>
            </a:r>
            <a:r>
              <a:rPr lang="en-US" i="1" dirty="0"/>
              <a:t>Environmental Sociology, 2</a:t>
            </a:r>
            <a:r>
              <a:rPr lang="en-US" dirty="0"/>
              <a:t>(4), 375-384. https://</a:t>
            </a:r>
            <a:r>
              <a:rPr lang="en-US" dirty="0" err="1"/>
              <a:t>doi.org</a:t>
            </a:r>
            <a:r>
              <a:rPr lang="en-US" dirty="0"/>
              <a:t>/10.1080/23251042.2016.1196636</a:t>
            </a:r>
          </a:p>
          <a:p>
            <a:r>
              <a:rPr lang="en-US" dirty="0"/>
              <a:t>Islam, T. (2019). Market failure: Reasons and its accomplishments. </a:t>
            </a:r>
            <a:r>
              <a:rPr lang="en-US" i="1" dirty="0"/>
              <a:t>International Journal of Economics and Financial Research, 5</a:t>
            </a:r>
            <a:r>
              <a:rPr lang="en-US" dirty="0"/>
              <a:t>(12), 276-281. https://</a:t>
            </a:r>
            <a:r>
              <a:rPr lang="en-US" dirty="0" err="1"/>
              <a:t>doi.org</a:t>
            </a:r>
            <a:r>
              <a:rPr lang="en-US" dirty="0"/>
              <a:t>/10.32861/ijefr.512.276.281</a:t>
            </a:r>
          </a:p>
          <a:p>
            <a:r>
              <a:rPr lang="en-US" dirty="0" err="1"/>
              <a:t>Malhi</a:t>
            </a:r>
            <a:r>
              <a:rPr lang="en-US" dirty="0"/>
              <a:t>, Y., Franklin, J., Seddon, N., </a:t>
            </a:r>
            <a:r>
              <a:rPr lang="en-US" dirty="0" err="1"/>
              <a:t>Solan</a:t>
            </a:r>
            <a:r>
              <a:rPr lang="en-US" dirty="0"/>
              <a:t>, M., Turner, M. G., Field, C. B., &amp; Knowlton, N. (2020). Climate change and ecosystems: Threats, opportunities, and solutions. </a:t>
            </a:r>
            <a:r>
              <a:rPr lang="en-US" i="1" dirty="0"/>
              <a:t>Philosophical Transactions of the Royal Society B, 375</a:t>
            </a:r>
            <a:r>
              <a:rPr lang="en-US" dirty="0"/>
              <a:t>(1794), Article 20190104. http://</a:t>
            </a:r>
            <a:r>
              <a:rPr lang="en-US" dirty="0" err="1"/>
              <a:t>doi.org</a:t>
            </a:r>
            <a:r>
              <a:rPr lang="en-US" dirty="0"/>
              <a:t>/10.1098/rstb.2019.0104</a:t>
            </a:r>
          </a:p>
          <a:p>
            <a:r>
              <a:rPr lang="en-US" dirty="0"/>
              <a:t>Martin-</a:t>
            </a:r>
            <a:r>
              <a:rPr lang="en-US" dirty="0" err="1"/>
              <a:t>Amouroux</a:t>
            </a:r>
            <a:r>
              <a:rPr lang="en-US" dirty="0"/>
              <a:t>, J., &amp; Patrick, C. (2020, January 6). </a:t>
            </a:r>
            <a:r>
              <a:rPr lang="en-US" i="1" dirty="0"/>
              <a:t>Economic theories in the face of the realities of environmental crises. </a:t>
            </a:r>
            <a:r>
              <a:rPr lang="en-US" dirty="0"/>
              <a:t>Encyclopedia of the Environment. https://</a:t>
            </a:r>
            <a:r>
              <a:rPr lang="en-US" dirty="0" err="1"/>
              <a:t>www.encyclopedie-environnement.org</a:t>
            </a:r>
            <a:r>
              <a:rPr lang="en-US" dirty="0"/>
              <a:t>/</a:t>
            </a:r>
            <a:r>
              <a:rPr lang="en-US" dirty="0" err="1"/>
              <a:t>en</a:t>
            </a:r>
            <a:r>
              <a:rPr lang="en-US" dirty="0"/>
              <a:t>/society/economic-theories-in-the-face-of-the-realities-of-environmental-crises/</a:t>
            </a:r>
          </a:p>
          <a:p>
            <a:r>
              <a:rPr lang="en-US" dirty="0"/>
              <a:t>De Neve, J.-E., &amp; Sachs, J. D. (2020). The SDGs and human wellbeing: A global analysis of synergies, trade-offs, and regional differences. </a:t>
            </a:r>
            <a:r>
              <a:rPr lang="en-US" i="1" dirty="0"/>
              <a:t>Scientific Reports, 10</a:t>
            </a:r>
            <a:r>
              <a:rPr lang="en-US" dirty="0"/>
              <a:t>, Article 15113.  https://</a:t>
            </a:r>
            <a:r>
              <a:rPr lang="en-US" dirty="0" err="1"/>
              <a:t>doi.org</a:t>
            </a:r>
            <a:r>
              <a:rPr lang="en-US" dirty="0"/>
              <a:t>/10.1038/s41598-020-71916-9</a:t>
            </a:r>
          </a:p>
          <a:p>
            <a:r>
              <a:rPr lang="en-US" dirty="0"/>
              <a:t>Otero, I., Farrell, K. N., </a:t>
            </a:r>
            <a:r>
              <a:rPr lang="en-US" dirty="0" err="1"/>
              <a:t>Pueyo</a:t>
            </a:r>
            <a:r>
              <a:rPr lang="en-US" dirty="0"/>
              <a:t>, S., </a:t>
            </a:r>
            <a:r>
              <a:rPr lang="en-US" dirty="0" err="1"/>
              <a:t>Kallis</a:t>
            </a:r>
            <a:r>
              <a:rPr lang="en-US" dirty="0"/>
              <a:t>, G., Kehoe, L., Haberl, H., </a:t>
            </a:r>
            <a:r>
              <a:rPr lang="en-US" dirty="0" err="1"/>
              <a:t>Plutzar</a:t>
            </a:r>
            <a:r>
              <a:rPr lang="en-US" dirty="0"/>
              <a:t>, C., Hobson, P., García-Márquez, J., Rodríguez-</a:t>
            </a:r>
            <a:r>
              <a:rPr lang="en-US" dirty="0" err="1"/>
              <a:t>Labajos</a:t>
            </a:r>
            <a:r>
              <a:rPr lang="en-US" dirty="0"/>
              <a:t>, B., Martin, J., </a:t>
            </a:r>
            <a:r>
              <a:rPr lang="en-US" dirty="0" err="1"/>
              <a:t>Erb</a:t>
            </a:r>
            <a:r>
              <a:rPr lang="en-US" dirty="0"/>
              <a:t>, K., Schindler, S., Nielsen, J., </a:t>
            </a:r>
            <a:r>
              <a:rPr lang="en-US" dirty="0" err="1"/>
              <a:t>Skorin</a:t>
            </a:r>
            <a:r>
              <a:rPr lang="en-US" dirty="0"/>
              <a:t>, T., </a:t>
            </a:r>
            <a:r>
              <a:rPr lang="en-US" dirty="0" err="1"/>
              <a:t>Settele</a:t>
            </a:r>
            <a:r>
              <a:rPr lang="en-US" dirty="0"/>
              <a:t>, J., </a:t>
            </a:r>
            <a:r>
              <a:rPr lang="en-US" dirty="0" err="1"/>
              <a:t>Essl</a:t>
            </a:r>
            <a:r>
              <a:rPr lang="en-US" dirty="0"/>
              <a:t>, F., Gómez-</a:t>
            </a:r>
            <a:r>
              <a:rPr lang="en-US" dirty="0" err="1"/>
              <a:t>Baggethun</a:t>
            </a:r>
            <a:r>
              <a:rPr lang="en-US" dirty="0"/>
              <a:t>, E., </a:t>
            </a:r>
            <a:r>
              <a:rPr lang="en-US" dirty="0" err="1"/>
              <a:t>Brotons</a:t>
            </a:r>
            <a:r>
              <a:rPr lang="en-US" dirty="0"/>
              <a:t>, L., … </a:t>
            </a:r>
            <a:r>
              <a:rPr lang="en-US" dirty="0" err="1"/>
              <a:t>Pe’re</a:t>
            </a:r>
            <a:r>
              <a:rPr lang="en-US" dirty="0"/>
              <a:t>, G. (2020). Biodiversity policy beyond economic growth. </a:t>
            </a:r>
            <a:r>
              <a:rPr lang="en-US" i="1" dirty="0"/>
              <a:t>Conservation Letters, 13</a:t>
            </a:r>
            <a:r>
              <a:rPr lang="en-US" dirty="0"/>
              <a:t>(4), Article e12713. https://</a:t>
            </a:r>
            <a:r>
              <a:rPr lang="en-US" dirty="0" err="1"/>
              <a:t>doi.org</a:t>
            </a:r>
            <a:r>
              <a:rPr lang="en-US" dirty="0"/>
              <a:t>/10.1111/conl.12713</a:t>
            </a:r>
          </a:p>
          <a:p>
            <a:r>
              <a:rPr lang="en-US" dirty="0" err="1"/>
              <a:t>Polasky</a:t>
            </a:r>
            <a:r>
              <a:rPr lang="en-US" dirty="0"/>
              <a:t>, S., Kling, C. L., Levin, S. A., Carpenter, S. R., &amp; Gretchen, C. (2019).  Role of economics in analyzing the environment and sustainable development. </a:t>
            </a:r>
            <a:r>
              <a:rPr lang="en-US" i="1" dirty="0"/>
              <a:t>PNAS, 116</a:t>
            </a:r>
            <a:r>
              <a:rPr lang="en-US" dirty="0"/>
              <a:t>(12), 5233-5238. https://</a:t>
            </a:r>
            <a:r>
              <a:rPr lang="en-US" dirty="0" err="1"/>
              <a:t>doi.org</a:t>
            </a:r>
            <a:r>
              <a:rPr lang="en-US" dirty="0"/>
              <a:t>/10.1073/pnas.1901616116</a:t>
            </a:r>
          </a:p>
          <a:p>
            <a:r>
              <a:rPr lang="en-US" dirty="0"/>
              <a:t>Swami, M. S. (2019). Environmental economics for sustaining development: Framework and tools for researchers and policymakers. </a:t>
            </a:r>
            <a:r>
              <a:rPr lang="en-US" i="1" dirty="0"/>
              <a:t>SSRN.</a:t>
            </a:r>
            <a:r>
              <a:rPr lang="en-US" dirty="0"/>
              <a:t>  http://</a:t>
            </a:r>
            <a:r>
              <a:rPr lang="en-US" dirty="0" err="1"/>
              <a:t>dx.doi.org</a:t>
            </a:r>
            <a:r>
              <a:rPr lang="en-US" dirty="0"/>
              <a:t>/10.2139/ssrn.3420938</a:t>
            </a:r>
          </a:p>
          <a:p>
            <a:r>
              <a:rPr lang="en-US" dirty="0"/>
              <a:t>Zhang, X., Yu, R., &amp; Chen, J. (2019). Abandonment research and environmental impact analysis for retired Dong-Huang pipelines. </a:t>
            </a:r>
            <a:r>
              <a:rPr lang="en-US" i="1" dirty="0"/>
              <a:t>IOP Conference Series: Materials Sciences and Engineering, 735</a:t>
            </a:r>
            <a:r>
              <a:rPr lang="en-US" dirty="0"/>
              <a:t>, Article 012072. http://</a:t>
            </a:r>
            <a:r>
              <a:rPr lang="en-US" dirty="0" err="1"/>
              <a:t>doi.org</a:t>
            </a:r>
            <a:r>
              <a:rPr lang="en-US" dirty="0"/>
              <a:t>/10.1088/1757-899X/735/1/012072</a:t>
            </a:r>
          </a:p>
          <a:p>
            <a:endParaRPr lang="en-US" dirty="0"/>
          </a:p>
        </p:txBody>
      </p:sp>
    </p:spTree>
    <p:extLst>
      <p:ext uri="{BB962C8B-B14F-4D97-AF65-F5344CB8AC3E}">
        <p14:creationId xmlns:p14="http://schemas.microsoft.com/office/powerpoint/2010/main" val="1118084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D88AF-44D8-0141-A43E-7F6C6819EE4B}"/>
              </a:ext>
            </a:extLst>
          </p:cNvPr>
          <p:cNvSpPr>
            <a:spLocks noGrp="1"/>
          </p:cNvSpPr>
          <p:nvPr>
            <p:ph type="title"/>
          </p:nvPr>
        </p:nvSpPr>
        <p:spPr/>
        <p:txBody>
          <a:bodyPr/>
          <a:lstStyle/>
          <a:p>
            <a:r>
              <a:rPr lang="en-US" b="1" dirty="0"/>
              <a:t>Introduction</a:t>
            </a:r>
            <a:endParaRPr lang="en-US" dirty="0"/>
          </a:p>
        </p:txBody>
      </p:sp>
      <p:sp>
        <p:nvSpPr>
          <p:cNvPr id="3" name="Content Placeholder 2">
            <a:extLst>
              <a:ext uri="{FF2B5EF4-FFF2-40B4-BE49-F238E27FC236}">
                <a16:creationId xmlns:a16="http://schemas.microsoft.com/office/drawing/2014/main" id="{AA50E9F2-7011-9B47-9D37-31281B364B1E}"/>
              </a:ext>
            </a:extLst>
          </p:cNvPr>
          <p:cNvSpPr>
            <a:spLocks noGrp="1"/>
          </p:cNvSpPr>
          <p:nvPr>
            <p:ph idx="1"/>
          </p:nvPr>
        </p:nvSpPr>
        <p:spPr>
          <a:xfrm>
            <a:off x="677334" y="1589315"/>
            <a:ext cx="8596668" cy="4691533"/>
          </a:xfrm>
        </p:spPr>
        <p:txBody>
          <a:bodyPr>
            <a:normAutofit fontScale="92500" lnSpcReduction="20000"/>
          </a:bodyPr>
          <a:lstStyle/>
          <a:p>
            <a:r>
              <a:rPr lang="en-US" dirty="0"/>
              <a:t>The construction of the Keystone XL (KXL) pipeline has been one of the most controversial issues over the last ten years.</a:t>
            </a:r>
          </a:p>
          <a:p>
            <a:r>
              <a:rPr lang="en-US" dirty="0"/>
              <a:t>The company leaders wanted to expand their operations by creating a 1209 mile pipeline running from Alberta to Nebraska through South Dakota (</a:t>
            </a:r>
            <a:r>
              <a:rPr lang="en-US" dirty="0" err="1"/>
              <a:t>Denchak</a:t>
            </a:r>
            <a:r>
              <a:rPr lang="en-US" dirty="0"/>
              <a:t>, 2021).</a:t>
            </a:r>
          </a:p>
          <a:p>
            <a:r>
              <a:rPr lang="en-US" dirty="0"/>
              <a:t>The organization hoped to increase its output to about 168 billion barrels of crude oil and 83000 barrels per day.</a:t>
            </a:r>
          </a:p>
          <a:p>
            <a:r>
              <a:rPr lang="en-US" dirty="0"/>
              <a:t>The economic benefits of the project were undeniable for the company and the public.</a:t>
            </a:r>
          </a:p>
          <a:p>
            <a:r>
              <a:rPr lang="en-US" dirty="0"/>
              <a:t>However, the Obama administration denied the company the necessary permission to build and operate the pipeline owing to the many environmental problems arising from the transportation of dirty oil.</a:t>
            </a:r>
          </a:p>
          <a:p>
            <a:r>
              <a:rPr lang="en-US" dirty="0"/>
              <a:t>The company leadership spent over 720 million dollars lobbying the support of Congress, and the Trump administration reversed the order giving Keystone the authority to continue in the construction.</a:t>
            </a:r>
          </a:p>
          <a:p>
            <a:r>
              <a:rPr lang="en-US" dirty="0"/>
              <a:t>President Biden rescinded the order on his first day in office.</a:t>
            </a:r>
          </a:p>
          <a:p>
            <a:r>
              <a:rPr lang="en-US" dirty="0"/>
              <a:t>I support the project's cancellation because its purported economic gain cannot cover the environmental degradation it would have caused.</a:t>
            </a:r>
          </a:p>
        </p:txBody>
      </p:sp>
    </p:spTree>
    <p:extLst>
      <p:ext uri="{BB962C8B-B14F-4D97-AF65-F5344CB8AC3E}">
        <p14:creationId xmlns:p14="http://schemas.microsoft.com/office/powerpoint/2010/main" val="647942040"/>
      </p:ext>
    </p:extLst>
  </p:cSld>
  <p:clrMapOvr>
    <a:masterClrMapping/>
  </p:clrMapOvr>
  <mc:AlternateContent xmlns:mc="http://schemas.openxmlformats.org/markup-compatibility/2006" xmlns:p14="http://schemas.microsoft.com/office/powerpoint/2010/main">
    <mc:Choice Requires="p14">
      <p:transition spd="slow" p14:dur="2000" advTm="71829"/>
    </mc:Choice>
    <mc:Fallback xmlns="">
      <p:transition spd="slow" advTm="7182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FA063-3E89-4D48-9127-1AAA87EBA75A}"/>
              </a:ext>
            </a:extLst>
          </p:cNvPr>
          <p:cNvSpPr>
            <a:spLocks noGrp="1"/>
          </p:cNvSpPr>
          <p:nvPr>
            <p:ph type="title"/>
          </p:nvPr>
        </p:nvSpPr>
        <p:spPr/>
        <p:txBody>
          <a:bodyPr>
            <a:normAutofit fontScale="90000"/>
          </a:bodyPr>
          <a:lstStyle/>
          <a:p>
            <a:r>
              <a:rPr lang="en-US" b="1" dirty="0"/>
              <a:t>Justification for the Project’s Cancellation: </a:t>
            </a:r>
            <a:br>
              <a:rPr lang="en-US" dirty="0"/>
            </a:br>
            <a:r>
              <a:rPr lang="en-US" dirty="0"/>
              <a:t>A Trade-Off between Economic Development and Environmental Stability </a:t>
            </a:r>
            <a:br>
              <a:rPr lang="en-US" dirty="0"/>
            </a:br>
            <a:endParaRPr lang="en-US" dirty="0"/>
          </a:p>
        </p:txBody>
      </p:sp>
      <p:sp>
        <p:nvSpPr>
          <p:cNvPr id="3" name="Content Placeholder 2">
            <a:extLst>
              <a:ext uri="{FF2B5EF4-FFF2-40B4-BE49-F238E27FC236}">
                <a16:creationId xmlns:a16="http://schemas.microsoft.com/office/drawing/2014/main" id="{C09B9553-B9FD-D348-8366-0AA47C1E0A2E}"/>
              </a:ext>
            </a:extLst>
          </p:cNvPr>
          <p:cNvSpPr>
            <a:spLocks noGrp="1"/>
          </p:cNvSpPr>
          <p:nvPr>
            <p:ph idx="1"/>
          </p:nvPr>
        </p:nvSpPr>
        <p:spPr>
          <a:xfrm>
            <a:off x="677333" y="2160589"/>
            <a:ext cx="9206895" cy="4349068"/>
          </a:xfrm>
        </p:spPr>
        <p:txBody>
          <a:bodyPr>
            <a:normAutofit fontScale="92500" lnSpcReduction="10000"/>
          </a:bodyPr>
          <a:lstStyle/>
          <a:p>
            <a:r>
              <a:rPr lang="en-US" dirty="0"/>
              <a:t>The KXL project was unsustainable.</a:t>
            </a:r>
          </a:p>
          <a:p>
            <a:r>
              <a:rPr lang="en-US" dirty="0"/>
              <a:t>It was based on an unfair trade-off between ecosystem continuity and financial benefits.</a:t>
            </a:r>
          </a:p>
          <a:p>
            <a:r>
              <a:rPr lang="en-US" dirty="0"/>
              <a:t>The pipeline threatened the ecological unit, climate, safe water sources, public health, and the national commitment to reduce dirty energy use.</a:t>
            </a:r>
          </a:p>
          <a:p>
            <a:r>
              <a:rPr lang="en-US" dirty="0"/>
              <a:t>A reliable economic-environmental trade-off must take into account all the possible implications of an activity.</a:t>
            </a:r>
          </a:p>
          <a:p>
            <a:r>
              <a:rPr lang="en-US" dirty="0"/>
              <a:t>De Neve and Sachs (2020) argue that sustainable development includes economic and environmental stewardship and social equity.</a:t>
            </a:r>
          </a:p>
          <a:p>
            <a:r>
              <a:rPr lang="en-US" dirty="0"/>
              <a:t>Right from the construction and installation of the pipes, much damage was being done to the environment, risking the public's health.</a:t>
            </a:r>
          </a:p>
          <a:p>
            <a:r>
              <a:rPr lang="en-US" dirty="0"/>
              <a:t>The decision by President Biden prevented further damage to agricultural land and the destruction of water bodies.</a:t>
            </a:r>
          </a:p>
          <a:p>
            <a:r>
              <a:rPr lang="en-US" dirty="0"/>
              <a:t>The pipeline was supposed to pass through significant sources of safe water in the United States and Canada.</a:t>
            </a:r>
          </a:p>
        </p:txBody>
      </p:sp>
    </p:spTree>
    <p:extLst>
      <p:ext uri="{BB962C8B-B14F-4D97-AF65-F5344CB8AC3E}">
        <p14:creationId xmlns:p14="http://schemas.microsoft.com/office/powerpoint/2010/main" val="1000321919"/>
      </p:ext>
    </p:extLst>
  </p:cSld>
  <p:clrMapOvr>
    <a:masterClrMapping/>
  </p:clrMapOvr>
  <mc:AlternateContent xmlns:mc="http://schemas.openxmlformats.org/markup-compatibility/2006" xmlns:p14="http://schemas.microsoft.com/office/powerpoint/2010/main">
    <mc:Choice Requires="p14">
      <p:transition spd="slow" p14:dur="2000" advTm="61463"/>
    </mc:Choice>
    <mc:Fallback xmlns="">
      <p:transition spd="slow" advTm="61463"/>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8A636-833A-7244-941A-1FF2AB431B3F}"/>
              </a:ext>
            </a:extLst>
          </p:cNvPr>
          <p:cNvSpPr>
            <a:spLocks noGrp="1"/>
          </p:cNvSpPr>
          <p:nvPr>
            <p:ph type="title"/>
          </p:nvPr>
        </p:nvSpPr>
        <p:spPr/>
        <p:txBody>
          <a:bodyPr/>
          <a:lstStyle/>
          <a:p>
            <a:r>
              <a:rPr lang="en-US" dirty="0"/>
              <a:t>High Social Cost </a:t>
            </a:r>
            <a:br>
              <a:rPr lang="en-US" dirty="0"/>
            </a:br>
            <a:endParaRPr lang="en-US" dirty="0"/>
          </a:p>
        </p:txBody>
      </p:sp>
      <p:sp>
        <p:nvSpPr>
          <p:cNvPr id="3" name="Content Placeholder 2">
            <a:extLst>
              <a:ext uri="{FF2B5EF4-FFF2-40B4-BE49-F238E27FC236}">
                <a16:creationId xmlns:a16="http://schemas.microsoft.com/office/drawing/2014/main" id="{6709D9B3-011E-494A-8C1E-98924A4D1C61}"/>
              </a:ext>
            </a:extLst>
          </p:cNvPr>
          <p:cNvSpPr>
            <a:spLocks noGrp="1"/>
          </p:cNvSpPr>
          <p:nvPr>
            <p:ph idx="1"/>
          </p:nvPr>
        </p:nvSpPr>
        <p:spPr/>
        <p:txBody>
          <a:bodyPr>
            <a:normAutofit fontScale="85000" lnSpcReduction="10000"/>
          </a:bodyPr>
          <a:lstStyle/>
          <a:p>
            <a:r>
              <a:rPr lang="en-US" dirty="0"/>
              <a:t>The implementation of the KXL project would endanger environmental and public health.</a:t>
            </a:r>
          </a:p>
          <a:p>
            <a:r>
              <a:rPr lang="en-US" dirty="0"/>
              <a:t>The people living in areas where the pipeline passes would risk developing chronic illnesses arising from spillage.</a:t>
            </a:r>
          </a:p>
          <a:p>
            <a:r>
              <a:rPr lang="en-US" dirty="0"/>
              <a:t>Similar events have happened in the company, the most memorable being the spill in North Dakota.</a:t>
            </a:r>
          </a:p>
          <a:p>
            <a:r>
              <a:rPr lang="en-US" dirty="0"/>
              <a:t>Leakages of tar sand oil would be devastating considering the product's density, corrosive nature, and acidity.</a:t>
            </a:r>
          </a:p>
          <a:p>
            <a:r>
              <a:rPr lang="en-US" dirty="0"/>
              <a:t>The public would have incurred high costs without compensation to allow the operations of the pipeline.</a:t>
            </a:r>
          </a:p>
          <a:p>
            <a:r>
              <a:rPr lang="en-US" dirty="0" err="1"/>
              <a:t>Polasky</a:t>
            </a:r>
            <a:r>
              <a:rPr lang="en-US" dirty="0"/>
              <a:t> et al. (2019) indicate that the natural capital value should be appropriately measured before making a trade-off between environmental and economic benefits.</a:t>
            </a:r>
          </a:p>
          <a:p>
            <a:r>
              <a:rPr lang="en-US" dirty="0"/>
              <a:t>The president's order considers the social cost of the project, making it the ideal decision.</a:t>
            </a:r>
          </a:p>
        </p:txBody>
      </p:sp>
    </p:spTree>
    <p:extLst>
      <p:ext uri="{BB962C8B-B14F-4D97-AF65-F5344CB8AC3E}">
        <p14:creationId xmlns:p14="http://schemas.microsoft.com/office/powerpoint/2010/main" val="1471335982"/>
      </p:ext>
    </p:extLst>
  </p:cSld>
  <p:clrMapOvr>
    <a:masterClrMapping/>
  </p:clrMapOvr>
  <mc:AlternateContent xmlns:mc="http://schemas.openxmlformats.org/markup-compatibility/2006" xmlns:p14="http://schemas.microsoft.com/office/powerpoint/2010/main">
    <mc:Choice Requires="p14">
      <p:transition spd="slow" p14:dur="2000" advTm="78423"/>
    </mc:Choice>
    <mc:Fallback xmlns="">
      <p:transition spd="slow" advTm="7842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DAAE8-3B00-D442-9004-1DC6384783CF}"/>
              </a:ext>
            </a:extLst>
          </p:cNvPr>
          <p:cNvSpPr>
            <a:spLocks noGrp="1"/>
          </p:cNvSpPr>
          <p:nvPr>
            <p:ph type="title"/>
          </p:nvPr>
        </p:nvSpPr>
        <p:spPr/>
        <p:txBody>
          <a:bodyPr/>
          <a:lstStyle/>
          <a:p>
            <a:r>
              <a:rPr lang="en-US" dirty="0"/>
              <a:t>Exploitation of Natural Resources</a:t>
            </a:r>
          </a:p>
        </p:txBody>
      </p:sp>
      <p:sp>
        <p:nvSpPr>
          <p:cNvPr id="3" name="Content Placeholder 2">
            <a:extLst>
              <a:ext uri="{FF2B5EF4-FFF2-40B4-BE49-F238E27FC236}">
                <a16:creationId xmlns:a16="http://schemas.microsoft.com/office/drawing/2014/main" id="{1A753EE5-D4D0-C741-8B7B-F0C2390B5AAB}"/>
              </a:ext>
            </a:extLst>
          </p:cNvPr>
          <p:cNvSpPr>
            <a:spLocks noGrp="1"/>
          </p:cNvSpPr>
          <p:nvPr>
            <p:ph idx="1"/>
          </p:nvPr>
        </p:nvSpPr>
        <p:spPr>
          <a:xfrm>
            <a:off x="677334" y="1524001"/>
            <a:ext cx="8836780" cy="4517362"/>
          </a:xfrm>
        </p:spPr>
        <p:txBody>
          <a:bodyPr>
            <a:normAutofit fontScale="92500" lnSpcReduction="10000"/>
          </a:bodyPr>
          <a:lstStyle/>
          <a:p>
            <a:r>
              <a:rPr lang="en-US" dirty="0"/>
              <a:t>Besides leakages, efficient transportation would have resulted in excessive tar sand mining in Canada.</a:t>
            </a:r>
          </a:p>
          <a:p>
            <a:r>
              <a:rPr lang="en-US" dirty="0"/>
              <a:t>The product sits under a forest, and extreme extraction could destroy the ecosystem and affect the natural control of the environment.</a:t>
            </a:r>
          </a:p>
          <a:p>
            <a:r>
              <a:rPr lang="en-US" dirty="0"/>
              <a:t>Swami (2019) indicates that leaders should determine whether economic activities are on a sustainable path before implementing them.</a:t>
            </a:r>
          </a:p>
          <a:p>
            <a:r>
              <a:rPr lang="en-US" dirty="0"/>
              <a:t>Sustainable economic activities ensure the recycling of all produced waste.</a:t>
            </a:r>
          </a:p>
          <a:p>
            <a:r>
              <a:rPr lang="en-US" dirty="0"/>
              <a:t>The exploitation of the minerals also presents a significant externality.</a:t>
            </a:r>
          </a:p>
          <a:p>
            <a:r>
              <a:rPr lang="en-US" dirty="0"/>
              <a:t>Transporting dirty oil via rail is very expensive, deterring many interested players from joining the market.</a:t>
            </a:r>
          </a:p>
          <a:p>
            <a:r>
              <a:rPr lang="en-US" dirty="0"/>
              <a:t>An option of faster and cheaper transport via the pipeline would have increased demand for tar sand oil, degrading the environment.</a:t>
            </a:r>
          </a:p>
          <a:p>
            <a:r>
              <a:rPr lang="en-US" dirty="0"/>
              <a:t>The energy company was not going to pay the social cost of natural capital loss and human life endangerment, making President Biden's decision necessary.</a:t>
            </a:r>
          </a:p>
        </p:txBody>
      </p:sp>
    </p:spTree>
    <p:extLst>
      <p:ext uri="{BB962C8B-B14F-4D97-AF65-F5344CB8AC3E}">
        <p14:creationId xmlns:p14="http://schemas.microsoft.com/office/powerpoint/2010/main" val="1988808"/>
      </p:ext>
    </p:extLst>
  </p:cSld>
  <p:clrMapOvr>
    <a:masterClrMapping/>
  </p:clrMapOvr>
  <mc:AlternateContent xmlns:mc="http://schemas.openxmlformats.org/markup-compatibility/2006" xmlns:p14="http://schemas.microsoft.com/office/powerpoint/2010/main">
    <mc:Choice Requires="p14">
      <p:transition spd="slow" p14:dur="2000" advTm="91798"/>
    </mc:Choice>
    <mc:Fallback xmlns="">
      <p:transition spd="slow" advTm="9179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1272F-1591-B346-BB52-FE0163DDFCAF}"/>
              </a:ext>
            </a:extLst>
          </p:cNvPr>
          <p:cNvSpPr>
            <a:spLocks noGrp="1"/>
          </p:cNvSpPr>
          <p:nvPr>
            <p:ph type="title"/>
          </p:nvPr>
        </p:nvSpPr>
        <p:spPr/>
        <p:txBody>
          <a:bodyPr>
            <a:normAutofit fontScale="90000"/>
          </a:bodyPr>
          <a:lstStyle/>
          <a:p>
            <a:r>
              <a:rPr lang="en-US" dirty="0"/>
              <a:t>The Social Cost of Pipeline Decommissioning </a:t>
            </a:r>
            <a:br>
              <a:rPr lang="en-US" dirty="0"/>
            </a:br>
            <a:endParaRPr lang="en-US" dirty="0"/>
          </a:p>
        </p:txBody>
      </p:sp>
      <p:sp>
        <p:nvSpPr>
          <p:cNvPr id="4" name="Content Placeholder 2">
            <a:extLst>
              <a:ext uri="{FF2B5EF4-FFF2-40B4-BE49-F238E27FC236}">
                <a16:creationId xmlns:a16="http://schemas.microsoft.com/office/drawing/2014/main" id="{D7307F69-00E2-8446-95D7-BBD1315936DA}"/>
              </a:ext>
            </a:extLst>
          </p:cNvPr>
          <p:cNvSpPr>
            <a:spLocks noGrp="1"/>
          </p:cNvSpPr>
          <p:nvPr>
            <p:ph idx="1"/>
          </p:nvPr>
        </p:nvSpPr>
        <p:spPr>
          <a:xfrm>
            <a:off x="677334" y="1524001"/>
            <a:ext cx="8836780" cy="4517362"/>
          </a:xfrm>
        </p:spPr>
        <p:txBody>
          <a:bodyPr>
            <a:normAutofit fontScale="92500" lnSpcReduction="10000"/>
          </a:bodyPr>
          <a:lstStyle/>
          <a:p>
            <a:r>
              <a:rPr lang="en-US" dirty="0"/>
              <a:t>Pipelines have a lifetime after which they are supposed to be decommissioned.</a:t>
            </a:r>
          </a:p>
          <a:p>
            <a:r>
              <a:rPr lang="en-US" dirty="0"/>
              <a:t>Removing the pipes from the environment in a safe manner is an expensive and risky practice.</a:t>
            </a:r>
          </a:p>
          <a:p>
            <a:r>
              <a:rPr lang="en-US" dirty="0"/>
              <a:t>It affects the environment through pollution and land wastage.</a:t>
            </a:r>
          </a:p>
          <a:p>
            <a:r>
              <a:rPr lang="en-US" dirty="0"/>
              <a:t> Zhang et al. (2019) highlight some examples of environmental effects associated with pipeline decomposition, namely contamination of aquifers, loss of natural vegetation and plants, solid waste depositions, soil degradation, and air and noise pollution.</a:t>
            </a:r>
          </a:p>
          <a:p>
            <a:r>
              <a:rPr lang="en-US" dirty="0"/>
              <a:t>Preventing the pipeline's construction ensured that the society would not have to endure extra social costs during the decommissioning phase of the project.</a:t>
            </a:r>
          </a:p>
          <a:p>
            <a:r>
              <a:rPr lang="en-US" dirty="0"/>
              <a:t>Research shows that oil spillage during this stage can have devastating effects on society.</a:t>
            </a:r>
          </a:p>
          <a:p>
            <a:r>
              <a:rPr lang="en-US" dirty="0"/>
              <a:t>The pipeline was supposed to cross one of the primary water sources in Nebraska, the Ogallala aquifer.</a:t>
            </a:r>
          </a:p>
          <a:p>
            <a:r>
              <a:rPr lang="en-US" dirty="0"/>
              <a:t>The social cost imposed on society by KXL would have been too grave to bear.</a:t>
            </a:r>
          </a:p>
        </p:txBody>
      </p:sp>
    </p:spTree>
    <p:extLst>
      <p:ext uri="{BB962C8B-B14F-4D97-AF65-F5344CB8AC3E}">
        <p14:creationId xmlns:p14="http://schemas.microsoft.com/office/powerpoint/2010/main" val="961035795"/>
      </p:ext>
    </p:extLst>
  </p:cSld>
  <p:clrMapOvr>
    <a:masterClrMapping/>
  </p:clrMapOvr>
  <mc:AlternateContent xmlns:mc="http://schemas.openxmlformats.org/markup-compatibility/2006" xmlns:p14="http://schemas.microsoft.com/office/powerpoint/2010/main">
    <mc:Choice Requires="p14">
      <p:transition spd="slow" p14:dur="2000" advTm="91937"/>
    </mc:Choice>
    <mc:Fallback xmlns="">
      <p:transition spd="slow" advTm="9193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A31FE-8DE6-FF49-B557-448001958F44}"/>
              </a:ext>
            </a:extLst>
          </p:cNvPr>
          <p:cNvSpPr>
            <a:spLocks noGrp="1"/>
          </p:cNvSpPr>
          <p:nvPr>
            <p:ph type="title"/>
          </p:nvPr>
        </p:nvSpPr>
        <p:spPr/>
        <p:txBody>
          <a:bodyPr/>
          <a:lstStyle/>
          <a:p>
            <a:r>
              <a:rPr lang="en-US" dirty="0"/>
              <a:t>Market Failure</a:t>
            </a:r>
          </a:p>
        </p:txBody>
      </p:sp>
      <p:sp>
        <p:nvSpPr>
          <p:cNvPr id="3" name="Content Placeholder 2">
            <a:extLst>
              <a:ext uri="{FF2B5EF4-FFF2-40B4-BE49-F238E27FC236}">
                <a16:creationId xmlns:a16="http://schemas.microsoft.com/office/drawing/2014/main" id="{DCCD4523-1D8A-BF49-994A-5EAE2E74AB1A}"/>
              </a:ext>
            </a:extLst>
          </p:cNvPr>
          <p:cNvSpPr>
            <a:spLocks noGrp="1"/>
          </p:cNvSpPr>
          <p:nvPr>
            <p:ph idx="1"/>
          </p:nvPr>
        </p:nvSpPr>
        <p:spPr/>
        <p:txBody>
          <a:bodyPr>
            <a:normAutofit fontScale="92500" lnSpcReduction="20000"/>
          </a:bodyPr>
          <a:lstStyle/>
          <a:p>
            <a:r>
              <a:rPr lang="en-US" dirty="0"/>
              <a:t>The cancellation of the project helped to correct the market failure created by oil companies.</a:t>
            </a:r>
          </a:p>
          <a:p>
            <a:r>
              <a:rPr lang="en-US" dirty="0"/>
              <a:t>The United States' leadership is committed to reducing the use of harmful energy.</a:t>
            </a:r>
          </a:p>
          <a:p>
            <a:r>
              <a:rPr lang="en-US" dirty="0"/>
              <a:t>The government aims at reducing its carbon footprint to fight climate change.</a:t>
            </a:r>
          </a:p>
          <a:p>
            <a:r>
              <a:rPr lang="en-US" dirty="0"/>
              <a:t>An excessive introduction of tar sand oil in the market would have created a severe market failure in the region.</a:t>
            </a:r>
          </a:p>
          <a:p>
            <a:r>
              <a:rPr lang="en-US" dirty="0"/>
              <a:t>The governing body would not have been able to prevent greenhouse gas (GHG) emitting products in favor of alternative energy if tar sand oil was allowed in the country in large quantities.</a:t>
            </a:r>
          </a:p>
          <a:p>
            <a:r>
              <a:rPr lang="en-US" dirty="0"/>
              <a:t>Preventing the construction of the pipeline is one way of decoupling.</a:t>
            </a:r>
          </a:p>
          <a:p>
            <a:r>
              <a:rPr lang="en-US" dirty="0"/>
              <a:t>Encouraging the use of alternative energy by preventing excessive manufacturing of oil is an excellent decoupling mechanism.</a:t>
            </a:r>
          </a:p>
          <a:p>
            <a:r>
              <a:rPr lang="en-US" dirty="0"/>
              <a:t>The strategy would restore market equilibrium without exploiting the ecosystem.</a:t>
            </a:r>
          </a:p>
        </p:txBody>
      </p:sp>
    </p:spTree>
    <p:extLst>
      <p:ext uri="{BB962C8B-B14F-4D97-AF65-F5344CB8AC3E}">
        <p14:creationId xmlns:p14="http://schemas.microsoft.com/office/powerpoint/2010/main" val="1210937970"/>
      </p:ext>
    </p:extLst>
  </p:cSld>
  <p:clrMapOvr>
    <a:masterClrMapping/>
  </p:clrMapOvr>
  <mc:AlternateContent xmlns:mc="http://schemas.openxmlformats.org/markup-compatibility/2006" xmlns:p14="http://schemas.microsoft.com/office/powerpoint/2010/main">
    <mc:Choice Requires="p14">
      <p:transition spd="slow" p14:dur="2000" advTm="70183"/>
    </mc:Choice>
    <mc:Fallback xmlns="">
      <p:transition spd="slow" advTm="70183"/>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0D14C-D5AC-C74F-96FB-E234E0239D9E}"/>
              </a:ext>
            </a:extLst>
          </p:cNvPr>
          <p:cNvSpPr>
            <a:spLocks noGrp="1"/>
          </p:cNvSpPr>
          <p:nvPr>
            <p:ph type="title"/>
          </p:nvPr>
        </p:nvSpPr>
        <p:spPr/>
        <p:txBody>
          <a:bodyPr/>
          <a:lstStyle/>
          <a:p>
            <a:r>
              <a:rPr lang="en-US" dirty="0"/>
              <a:t>Inefficiency of Alternative Policies </a:t>
            </a:r>
          </a:p>
        </p:txBody>
      </p:sp>
      <p:sp>
        <p:nvSpPr>
          <p:cNvPr id="3" name="Content Placeholder 2">
            <a:extLst>
              <a:ext uri="{FF2B5EF4-FFF2-40B4-BE49-F238E27FC236}">
                <a16:creationId xmlns:a16="http://schemas.microsoft.com/office/drawing/2014/main" id="{E5B59A6D-72A6-A245-BC54-4B2AF6371EA3}"/>
              </a:ext>
            </a:extLst>
          </p:cNvPr>
          <p:cNvSpPr>
            <a:spLocks noGrp="1"/>
          </p:cNvSpPr>
          <p:nvPr>
            <p:ph idx="1"/>
          </p:nvPr>
        </p:nvSpPr>
        <p:spPr>
          <a:xfrm>
            <a:off x="677334" y="1524000"/>
            <a:ext cx="8596668" cy="5116285"/>
          </a:xfrm>
        </p:spPr>
        <p:txBody>
          <a:bodyPr>
            <a:normAutofit fontScale="92500" lnSpcReduction="10000"/>
          </a:bodyPr>
          <a:lstStyle/>
          <a:p>
            <a:r>
              <a:rPr lang="en-US" dirty="0"/>
              <a:t>Environmental issues are highly social and political, solvable via market liberalization and strong state regulation (Fairbrother, 2016).</a:t>
            </a:r>
          </a:p>
          <a:p>
            <a:r>
              <a:rPr lang="en-US" dirty="0"/>
              <a:t>The KXL project presented a severe climate and environmental dilemma requiring the immediate actions of the government.</a:t>
            </a:r>
          </a:p>
          <a:p>
            <a:r>
              <a:rPr lang="en-US" dirty="0"/>
              <a:t>Market liberalization was not an option in this case since such a policy would have led to the exploitation of irreplaceable natural resources.</a:t>
            </a:r>
          </a:p>
          <a:p>
            <a:r>
              <a:rPr lang="en-US" dirty="0"/>
              <a:t>Allowing more people to construct pipelines hoping that increased competition would regulate the market places much strain on the environment.</a:t>
            </a:r>
          </a:p>
          <a:p>
            <a:r>
              <a:rPr lang="en-US" dirty="0"/>
              <a:t>Strong state regulation was the most viable option to solve the Alberta pipeline problem and safeguard social wellbeing.</a:t>
            </a:r>
          </a:p>
          <a:p>
            <a:r>
              <a:rPr lang="en-US" dirty="0"/>
              <a:t>Nevertheless, the world's danger due to global warming and climate change requires strict conservation efforts guaranteeing strong stability.</a:t>
            </a:r>
          </a:p>
          <a:p>
            <a:r>
              <a:rPr lang="en-US" dirty="0"/>
              <a:t>The neoclassical standards of artificial capital replacing natural products do not apply in the case of KXL.</a:t>
            </a:r>
          </a:p>
          <a:p>
            <a:r>
              <a:rPr lang="en-US" dirty="0"/>
              <a:t>The project's destruction of the forest in Canada and water body contamination would have left irreplaceable damages.</a:t>
            </a:r>
          </a:p>
        </p:txBody>
      </p:sp>
    </p:spTree>
    <p:extLst>
      <p:ext uri="{BB962C8B-B14F-4D97-AF65-F5344CB8AC3E}">
        <p14:creationId xmlns:p14="http://schemas.microsoft.com/office/powerpoint/2010/main" val="932103049"/>
      </p:ext>
    </p:extLst>
  </p:cSld>
  <p:clrMapOvr>
    <a:masterClrMapping/>
  </p:clrMapOvr>
  <mc:AlternateContent xmlns:mc="http://schemas.openxmlformats.org/markup-compatibility/2006" xmlns:p14="http://schemas.microsoft.com/office/powerpoint/2010/main">
    <mc:Choice Requires="p14">
      <p:transition spd="slow" p14:dur="2000" advTm="88268"/>
    </mc:Choice>
    <mc:Fallback xmlns="">
      <p:transition spd="slow" advTm="8826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D2EEE-40E7-FE43-AA29-92FF01663DD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3D67B501-0951-6A41-9854-FE4DD6B788D3}"/>
              </a:ext>
            </a:extLst>
          </p:cNvPr>
          <p:cNvSpPr>
            <a:spLocks noGrp="1"/>
          </p:cNvSpPr>
          <p:nvPr>
            <p:ph idx="1"/>
          </p:nvPr>
        </p:nvSpPr>
        <p:spPr/>
        <p:txBody>
          <a:bodyPr/>
          <a:lstStyle/>
          <a:p>
            <a:r>
              <a:rPr lang="en-US" dirty="0">
                <a:solidFill>
                  <a:schemeClr val="tx1"/>
                </a:solidFill>
              </a:rPr>
              <a:t>President Biden deny the construction of the KXL pipeline saved the ecosystem and human lives.</a:t>
            </a:r>
          </a:p>
          <a:p>
            <a:r>
              <a:rPr lang="en-US" dirty="0">
                <a:solidFill>
                  <a:schemeClr val="tx1"/>
                </a:solidFill>
              </a:rPr>
              <a:t>The pipeline's construction would have contaminated significant water sources, endangering plant, animal, and human life.</a:t>
            </a:r>
          </a:p>
          <a:p>
            <a:r>
              <a:rPr lang="en-US" dirty="0">
                <a:solidFill>
                  <a:schemeClr val="tx1"/>
                </a:solidFill>
              </a:rPr>
              <a:t>The project presented many externalities that could not be resolved through pricing or market liberalization.</a:t>
            </a:r>
          </a:p>
          <a:p>
            <a:r>
              <a:rPr lang="en-US" dirty="0">
                <a:solidFill>
                  <a:schemeClr val="tx1"/>
                </a:solidFill>
              </a:rPr>
              <a:t>The issuance of a strong government directive ensured the government's commitment to protecting biodiversity and reducing harmful energy use.</a:t>
            </a:r>
          </a:p>
          <a:p>
            <a:r>
              <a:rPr lang="en-US" dirty="0">
                <a:solidFill>
                  <a:schemeClr val="tx1"/>
                </a:solidFill>
              </a:rPr>
              <a:t>Leaders should take strong stands against economic activities with devastating implications on the natural environment.</a:t>
            </a:r>
            <a:endParaRPr lang="en-US" dirty="0"/>
          </a:p>
        </p:txBody>
      </p:sp>
    </p:spTree>
    <p:extLst>
      <p:ext uri="{BB962C8B-B14F-4D97-AF65-F5344CB8AC3E}">
        <p14:creationId xmlns:p14="http://schemas.microsoft.com/office/powerpoint/2010/main" val="2720388533"/>
      </p:ext>
    </p:extLst>
  </p:cSld>
  <p:clrMapOvr>
    <a:masterClrMapping/>
  </p:clrMapOvr>
  <mc:AlternateContent xmlns:mc="http://schemas.openxmlformats.org/markup-compatibility/2006" xmlns:p14="http://schemas.microsoft.com/office/powerpoint/2010/main">
    <mc:Choice Requires="p14">
      <p:transition spd="slow" p14:dur="2000" advTm="38624"/>
    </mc:Choice>
    <mc:Fallback xmlns="">
      <p:transition spd="slow" advTm="38624"/>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1084</TotalTime>
  <Words>3309</Words>
  <Application>Microsoft Macintosh PowerPoint</Application>
  <PresentationFormat>Widescreen</PresentationFormat>
  <Paragraphs>98</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Trebuchet MS</vt:lpstr>
      <vt:lpstr>Wingdings 3</vt:lpstr>
      <vt:lpstr>Facet</vt:lpstr>
      <vt:lpstr>Pipeline Problem in Alberta</vt:lpstr>
      <vt:lpstr>Introduction</vt:lpstr>
      <vt:lpstr>Justification for the Project’s Cancellation:  A Trade-Off between Economic Development and Environmental Stability  </vt:lpstr>
      <vt:lpstr>High Social Cost  </vt:lpstr>
      <vt:lpstr>Exploitation of Natural Resources</vt:lpstr>
      <vt:lpstr>The Social Cost of Pipeline Decommissioning  </vt:lpstr>
      <vt:lpstr>Market Failure</vt:lpstr>
      <vt:lpstr>Inefficiency of Alternative Policies </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Pipeline Problem in Alberta</dc:title>
  <dc:creator>Microsoft Office User</dc:creator>
  <cp:lastModifiedBy>Sasha Yao</cp:lastModifiedBy>
  <cp:revision>7</cp:revision>
  <dcterms:created xsi:type="dcterms:W3CDTF">2021-10-23T01:55:16Z</dcterms:created>
  <dcterms:modified xsi:type="dcterms:W3CDTF">2022-11-07T03:02:50Z</dcterms:modified>
</cp:coreProperties>
</file>